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ags/tag49.xml" ContentType="application/vnd.openxmlformats-officedocument.presentationml.tags+xml"/>
  <Override PartName="/ppt/tags/tag58.xml" ContentType="application/vnd.openxmlformats-officedocument.presentationml.tags+xml"/>
  <Default Extension="rels" ContentType="application/vnd.openxmlformats-package.relationships+xml"/>
  <Default Extension="xml" ContentType="application/xml"/>
  <Override PartName="/ppt/tags/tag29.xml" ContentType="application/vnd.openxmlformats-officedocument.presentationml.tags+xml"/>
  <Override PartName="/ppt/tags/tag38.xml" ContentType="application/vnd.openxmlformats-officedocument.presentationml.tags+xml"/>
  <Override PartName="/ppt/tags/tag47.xml" ContentType="application/vnd.openxmlformats-officedocument.presentationml.tags+xml"/>
  <Override PartName="/ppt/tags/tag56.xml" ContentType="application/vnd.openxmlformats-officedocument.presentationml.tags+xml"/>
  <Override PartName="/ppt/tags/tag67.xml" ContentType="application/vnd.openxmlformats-officedocument.presentationml.tag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ags/tag16.xml" ContentType="application/vnd.openxmlformats-officedocument.presentationml.tags+xml"/>
  <Override PartName="/ppt/tags/tag18.xml" ContentType="application/vnd.openxmlformats-officedocument.presentationml.tags+xml"/>
  <Override PartName="/ppt/tags/tag27.xml" ContentType="application/vnd.openxmlformats-officedocument.presentationml.tags+xml"/>
  <Override PartName="/ppt/tags/tag36.xml" ContentType="application/vnd.openxmlformats-officedocument.presentationml.tags+xml"/>
  <Override PartName="/ppt/tags/tag45.xml" ContentType="application/vnd.openxmlformats-officedocument.presentationml.tags+xml"/>
  <Override PartName="/ppt/tags/tag54.xml" ContentType="application/vnd.openxmlformats-officedocument.presentationml.tags+xml"/>
  <Override PartName="/ppt/tags/tag63.xml" ContentType="application/vnd.openxmlformats-officedocument.presentationml.tags+xml"/>
  <Override PartName="/ppt/tags/tag65.xml" ContentType="application/vnd.openxmlformats-officedocument.presentationml.tags+xml"/>
  <Override PartName="/docProps/custom.xml" ContentType="application/vnd.openxmlformats-officedocument.custom-propertie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34.xml" ContentType="application/vnd.openxmlformats-officedocument.presentationml.tags+xml"/>
  <Override PartName="/ppt/tags/tag43.xml" ContentType="application/vnd.openxmlformats-officedocument.presentationml.tags+xml"/>
  <Override PartName="/ppt/tags/tag52.xml" ContentType="application/vnd.openxmlformats-officedocument.presentationml.tags+xml"/>
  <Override PartName="/ppt/tags/tag61.xml" ContentType="application/vnd.openxmlformats-officedocument.presentationml.tags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tags/tag32.xml" ContentType="application/vnd.openxmlformats-officedocument.presentationml.tags+xml"/>
  <Override PartName="/ppt/tags/tag41.xml" ContentType="application/vnd.openxmlformats-officedocument.presentationml.tags+xml"/>
  <Override PartName="/ppt/tags/tag50.xml" ContentType="application/vnd.openxmlformats-officedocument.presentationml.tags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tags/tag30.xml" ContentType="application/vnd.openxmlformats-officedocument.presentationml.tag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Override PartName="/ppt/tags/tag39.xml" ContentType="application/vnd.openxmlformats-officedocument.presentationml.tags+xml"/>
  <Override PartName="/ppt/tags/tag59.xml" ContentType="application/vnd.openxmlformats-officedocument.presentationml.tags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ags/tag19.xml" ContentType="application/vnd.openxmlformats-officedocument.presentationml.tags+xml"/>
  <Override PartName="/ppt/tags/tag28.xml" ContentType="application/vnd.openxmlformats-officedocument.presentationml.tags+xml"/>
  <Override PartName="/ppt/tags/tag37.xml" ContentType="application/vnd.openxmlformats-officedocument.presentationml.tags+xml"/>
  <Override PartName="/ppt/tags/tag48.xml" ContentType="application/vnd.openxmlformats-officedocument.presentationml.tags+xml"/>
  <Override PartName="/ppt/tags/tag57.xml" ContentType="application/vnd.openxmlformats-officedocument.presentationml.tags+xml"/>
  <Override PartName="/ppt/tags/tag66.xml" ContentType="application/vnd.openxmlformats-officedocument.presentationml.tags+xml"/>
  <Override PartName="/docProps/app.xml" ContentType="application/vnd.openxmlformats-officedocument.extended-properties+xml"/>
  <Override PartName="/ppt/tags/tag17.xml" ContentType="application/vnd.openxmlformats-officedocument.presentationml.tags+xml"/>
  <Override PartName="/ppt/tags/tag26.xml" ContentType="application/vnd.openxmlformats-officedocument.presentationml.tags+xml"/>
  <Override PartName="/ppt/tags/tag35.xml" ContentType="application/vnd.openxmlformats-officedocument.presentationml.tags+xml"/>
  <Override PartName="/ppt/tags/tag46.xml" ContentType="application/vnd.openxmlformats-officedocument.presentationml.tags+xml"/>
  <Override PartName="/ppt/tags/tag55.xml" ContentType="application/vnd.openxmlformats-officedocument.presentationml.tags+xml"/>
  <Override PartName="/ppt/tags/tag64.xml" ContentType="application/vnd.openxmlformats-officedocument.presentationml.tags+xml"/>
  <Override PartName="/ppt/slideLayouts/slideLayout10.xml" ContentType="application/vnd.openxmlformats-officedocument.presentationml.slideLayout+xml"/>
  <Override PartName="/ppt/tags/tag15.xml" ContentType="application/vnd.openxmlformats-officedocument.presentationml.tags+xml"/>
  <Override PartName="/ppt/tags/tag24.xml" ContentType="application/vnd.openxmlformats-officedocument.presentationml.tags+xml"/>
  <Override PartName="/ppt/tags/tag33.xml" ContentType="application/vnd.openxmlformats-officedocument.presentationml.tags+xml"/>
  <Override PartName="/ppt/tags/tag44.xml" ContentType="application/vnd.openxmlformats-officedocument.presentationml.tags+xml"/>
  <Override PartName="/ppt/tags/tag53.xml" ContentType="application/vnd.openxmlformats-officedocument.presentationml.tags+xml"/>
  <Override PartName="/ppt/tags/tag62.xml" ContentType="application/vnd.openxmlformats-officedocument.presentationml.tags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31.xml" ContentType="application/vnd.openxmlformats-officedocument.presentationml.tags+xml"/>
  <Override PartName="/ppt/tags/tag40.xml" ContentType="application/vnd.openxmlformats-officedocument.presentationml.tags+xml"/>
  <Override PartName="/ppt/tags/tag42.xml" ContentType="application/vnd.openxmlformats-officedocument.presentationml.tags+xml"/>
  <Override PartName="/ppt/tags/tag51.xml" ContentType="application/vnd.openxmlformats-officedocument.presentationml.tags+xml"/>
  <Override PartName="/ppt/tags/tag60.xml" ContentType="application/vnd.openxmlformats-officedocument.presentationml.tags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409" r:id="rId2"/>
    <p:sldId id="424" r:id="rId3"/>
    <p:sldId id="423" r:id="rId4"/>
    <p:sldId id="422" r:id="rId5"/>
    <p:sldId id="421" r:id="rId6"/>
    <p:sldId id="420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>
    <p:kiosk/>
    <p:sldAll/>
    <p:penClr>
      <a:prstClr val="red"/>
    </p:penClr>
    <p:extLst>
      <p:ext uri="{2FDB2607-1784-4EEB-B798-7EB5836EED8A}">
        <p14:showMediaCtrls xmlns:p14="http://schemas.microsoft.com/office/powerpoint/2010/main" xmlns="" val="1"/>
      </p:ext>
    </p:extLst>
  </p:showPr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3778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-102" y="-174"/>
      </p:cViewPr>
      <p:guideLst>
        <p:guide orient="horz" pos="2129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0.xml"/><Relationship Id="rId4" Type="http://schemas.openxmlformats.org/officeDocument/2006/relationships/tags" Target="../tags/tag9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5.xml"/><Relationship Id="rId2" Type="http://schemas.openxmlformats.org/officeDocument/2006/relationships/tags" Target="../tags/tag54.xml"/><Relationship Id="rId1" Type="http://schemas.openxmlformats.org/officeDocument/2006/relationships/tags" Target="../tags/tag53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6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59.xml"/><Relationship Id="rId2" Type="http://schemas.openxmlformats.org/officeDocument/2006/relationships/tags" Target="../tags/tag58.xml"/><Relationship Id="rId1" Type="http://schemas.openxmlformats.org/officeDocument/2006/relationships/tags" Target="../tags/tag5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1.xml"/><Relationship Id="rId4" Type="http://schemas.openxmlformats.org/officeDocument/2006/relationships/tags" Target="../tags/tag60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5.xml"/><Relationship Id="rId4" Type="http://schemas.openxmlformats.org/officeDocument/2006/relationships/tags" Target="../tags/tag14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0.xml"/><Relationship Id="rId4" Type="http://schemas.openxmlformats.org/officeDocument/2006/relationships/tags" Target="../tags/tag19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3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4.xml"/><Relationship Id="rId3" Type="http://schemas.openxmlformats.org/officeDocument/2006/relationships/tags" Target="../tags/tag29.xml"/><Relationship Id="rId7" Type="http://schemas.openxmlformats.org/officeDocument/2006/relationships/tags" Target="../tags/tag33.xml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6" Type="http://schemas.openxmlformats.org/officeDocument/2006/relationships/tags" Target="../tags/tag32.xml"/><Relationship Id="rId5" Type="http://schemas.openxmlformats.org/officeDocument/2006/relationships/tags" Target="../tags/tag31.xml"/><Relationship Id="rId4" Type="http://schemas.openxmlformats.org/officeDocument/2006/relationships/tags" Target="../tags/tag30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37.xml"/><Relationship Id="rId2" Type="http://schemas.openxmlformats.org/officeDocument/2006/relationships/tags" Target="../tags/tag36.xml"/><Relationship Id="rId1" Type="http://schemas.openxmlformats.org/officeDocument/2006/relationships/tags" Target="../tags/tag35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38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1.xml"/><Relationship Id="rId2" Type="http://schemas.openxmlformats.org/officeDocument/2006/relationships/tags" Target="../tags/tag40.xml"/><Relationship Id="rId1" Type="http://schemas.openxmlformats.org/officeDocument/2006/relationships/tags" Target="../tags/tag39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4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3.xml"/><Relationship Id="rId1" Type="http://schemas.openxmlformats.org/officeDocument/2006/relationships/tags" Target="../tags/tag42.xml"/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0.xml"/><Relationship Id="rId2" Type="http://schemas.openxmlformats.org/officeDocument/2006/relationships/tags" Target="../tags/tag49.xml"/><Relationship Id="rId1" Type="http://schemas.openxmlformats.org/officeDocument/2006/relationships/tags" Target="../tags/tag4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2.xml"/><Relationship Id="rId4" Type="http://schemas.openxmlformats.org/officeDocument/2006/relationships/tags" Target="../tags/tag5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pPr/>
              <a:t>2022-10-02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pPr/>
              <a:t>2022-10-02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pPr/>
              <a:t>2022-10-02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pPr/>
              <a:t>2022-10-02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pPr/>
              <a:t>2022-10-02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pPr/>
              <a:t>2022-10-02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pPr/>
              <a:t>2022-10-02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pPr/>
              <a:t>2022-10-02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pPr/>
              <a:t>2022-10-02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None/>
              <a:tabLst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pPr/>
              <a:t>2022-10-02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1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pPr/>
              <a:t>2022-10-02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9D9D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4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5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pPr/>
              <a:t>2022-10-02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6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7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1247775" y="320040"/>
          <a:ext cx="9058142" cy="64382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0860"/>
                <a:gridCol w="3068641"/>
                <a:gridCol w="856428"/>
                <a:gridCol w="1170812"/>
                <a:gridCol w="1214176"/>
                <a:gridCol w="1067225"/>
              </a:tblGrid>
              <a:tr h="361314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CN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项目名称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项目内容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单位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一类价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二类价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三类价</a:t>
                      </a:r>
                      <a:endParaRPr lang="zh-CN" altLang="en-US" dirty="0"/>
                    </a:p>
                  </a:txBody>
                  <a:tcPr/>
                </a:tc>
              </a:tr>
              <a:tr h="42418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b="0" i="0" u="none" strike="noStrike" dirty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普通挂号费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b="0" i="0" u="none" strike="noStrike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次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0.50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0.40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0.30</a:t>
                      </a:r>
                    </a:p>
                  </a:txBody>
                  <a:tcPr marL="9525" marR="9525" marT="9525" marB="0" anchor="ctr"/>
                </a:tc>
              </a:tr>
              <a:tr h="42418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计算机预约挂号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指通过电话、互联网络预约。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次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2.50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2.50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2.50</a:t>
                      </a:r>
                    </a:p>
                  </a:txBody>
                  <a:tcPr marL="9525" marR="9525" marT="9525" marB="0" anchor="ctr"/>
                </a:tc>
              </a:tr>
              <a:tr h="42418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初诊病人建档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指计算机建立初诊病人信息档案；含信息卡费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5.00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5.00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5.00</a:t>
                      </a:r>
                    </a:p>
                  </a:txBody>
                  <a:tcPr marL="9525" marR="9525" marT="9525" marB="0" anchor="ctr"/>
                </a:tc>
              </a:tr>
              <a:tr h="42418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氧气吸入</a:t>
                      </a:r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(</a:t>
                      </a:r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普通给氧</a:t>
                      </a:r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指低流量给氧。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小时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3.00</a:t>
                      </a:r>
                    </a:p>
                  </a:txBody>
                  <a:tcPr marL="9525" marR="9525" marT="9525" marB="0" anchor="ctr"/>
                </a:tc>
              </a:tr>
              <a:tr h="42418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氧气吸入</a:t>
                      </a:r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(</a:t>
                      </a:r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加压给氧</a:t>
                      </a:r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小时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4.00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4.00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4.00</a:t>
                      </a:r>
                    </a:p>
                  </a:txBody>
                  <a:tcPr marL="9525" marR="9525" marT="9525" marB="0" anchor="ctr"/>
                </a:tc>
              </a:tr>
              <a:tr h="42418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氧气创面治疗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小时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3.00</a:t>
                      </a:r>
                    </a:p>
                  </a:txBody>
                  <a:tcPr marL="9525" marR="9525" marT="9525" marB="0" anchor="ctr"/>
                </a:tc>
              </a:tr>
              <a:tr h="42418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肌肉注射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包括皮下、皮内注射。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次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2.00</a:t>
                      </a:r>
                    </a:p>
                  </a:txBody>
                  <a:tcPr marL="9525" marR="9525" marT="9525" marB="0" anchor="ctr"/>
                </a:tc>
              </a:tr>
              <a:tr h="42418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b="0" i="0" u="none" strike="noStrike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皮试（</a:t>
                      </a:r>
                      <a:r>
                        <a:rPr lang="en-US" altLang="zh-CN" sz="1200" b="0" i="0" u="none" strike="noStrike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09</a:t>
                      </a:r>
                      <a:r>
                        <a:rPr lang="zh-CN" altLang="en-US" sz="1200" b="0" i="0" u="none" strike="noStrike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年</a:t>
                      </a:r>
                      <a:r>
                        <a:rPr lang="en-US" altLang="zh-CN" sz="1200" b="0" i="0" u="none" strike="noStrike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9</a:t>
                      </a:r>
                      <a:r>
                        <a:rPr lang="zh-CN" altLang="en-US" sz="1200" b="0" i="0" u="none" strike="noStrike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月</a:t>
                      </a:r>
                      <a:r>
                        <a:rPr lang="en-US" altLang="zh-CN" sz="1200" b="0" i="0" u="none" strike="noStrike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1</a:t>
                      </a:r>
                      <a:r>
                        <a:rPr lang="zh-CN" altLang="en-US" sz="1200" b="0" i="0" u="none" strike="noStrike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日执行省修订和调整项目）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含皮试药物。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次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 smtClean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2.50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 smtClean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2.50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 smtClean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2.50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</a:tr>
              <a:tr h="42418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b="0" i="0" u="none" strike="noStrike" dirty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胰岛素注射           （</a:t>
                      </a:r>
                      <a:r>
                        <a:rPr lang="en-US" altLang="zh-CN" sz="1200" b="0" i="0" u="none" strike="noStrike" dirty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09</a:t>
                      </a:r>
                      <a:r>
                        <a:rPr lang="zh-CN" altLang="en-US" sz="1200" b="0" i="0" u="none" strike="noStrike" dirty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年</a:t>
                      </a:r>
                      <a:r>
                        <a:rPr lang="en-US" altLang="zh-CN" sz="1200" b="0" i="0" u="none" strike="noStrike" dirty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9</a:t>
                      </a:r>
                      <a:r>
                        <a:rPr lang="zh-CN" altLang="en-US" sz="1200" b="0" i="0" u="none" strike="noStrike" dirty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月</a:t>
                      </a:r>
                      <a:r>
                        <a:rPr lang="en-US" altLang="zh-CN" sz="1200" b="0" i="0" u="none" strike="noStrike" dirty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1</a:t>
                      </a:r>
                      <a:r>
                        <a:rPr lang="zh-CN" altLang="en-US" sz="1200" b="0" i="0" u="none" strike="noStrike" dirty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日执行省新增项目）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指使用胰岛素注射器、胰岛素笔用针头等专用装置进行的胰岛素皮下注射。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次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 smtClean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3.50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 smtClean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3.50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 smtClean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3.50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</a:tr>
              <a:tr h="42418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静脉注射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次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4.00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4.00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4.00</a:t>
                      </a:r>
                    </a:p>
                  </a:txBody>
                  <a:tcPr marL="9525" marR="9525" marT="9525" marB="0" anchor="ctr"/>
                </a:tc>
              </a:tr>
              <a:tr h="42418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静脉注射器采血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zh-CN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次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3.00</a:t>
                      </a:r>
                    </a:p>
                  </a:txBody>
                  <a:tcPr marL="9525" marR="9525" marT="9525" marB="0" anchor="ctr"/>
                </a:tc>
              </a:tr>
              <a:tr h="42418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静脉采血器采血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zh-CN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次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2.00</a:t>
                      </a:r>
                    </a:p>
                  </a:txBody>
                  <a:tcPr marL="9525" marR="9525" marT="9525" marB="0" anchor="ctr"/>
                </a:tc>
              </a:tr>
              <a:tr h="42418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烧伤创面静脉抽血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zh-CN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次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10.00</a:t>
                      </a:r>
                    </a:p>
                  </a:txBody>
                  <a:tcPr marL="9525" marR="9525" marT="9525" marB="0" anchor="ctr"/>
                </a:tc>
              </a:tr>
              <a:tr h="42418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心内注射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zh-CN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次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12.00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12.00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12.00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59315" y="0"/>
            <a:ext cx="1057275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昆明市晋宁区妇幼健康服务中心</a:t>
            </a:r>
            <a:endParaRPr lang="zh-CN" altLang="en-US" sz="32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7" name="图片 6" descr="微信图片_2020102908290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392697" y="2"/>
            <a:ext cx="1799302" cy="1799302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advClick="0" advTm="10000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1247775" y="257174"/>
          <a:ext cx="9306736" cy="64592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0860"/>
                <a:gridCol w="3068641"/>
                <a:gridCol w="856428"/>
                <a:gridCol w="1170812"/>
                <a:gridCol w="1214176"/>
                <a:gridCol w="1315819"/>
              </a:tblGrid>
              <a:tr h="42418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CN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项目名称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项目内容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单位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一类价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二类价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三类价</a:t>
                      </a:r>
                      <a:endParaRPr lang="zh-CN" altLang="en-US" dirty="0"/>
                    </a:p>
                  </a:txBody>
                  <a:tcPr/>
                </a:tc>
              </a:tr>
              <a:tr h="42418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动脉加压注射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次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7.00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7.00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7.00</a:t>
                      </a:r>
                    </a:p>
                  </a:txBody>
                  <a:tcPr marL="9525" marR="9525" marT="9525" marB="0" anchor="ctr"/>
                </a:tc>
              </a:tr>
              <a:tr h="42418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动脉注射器采血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次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6.00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6.00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6.00</a:t>
                      </a:r>
                    </a:p>
                  </a:txBody>
                  <a:tcPr marL="9525" marR="9525" marT="9525" marB="0" anchor="ctr"/>
                </a:tc>
              </a:tr>
              <a:tr h="42418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动脉采血器采血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次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5.00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5.00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5.00</a:t>
                      </a:r>
                    </a:p>
                  </a:txBody>
                  <a:tcPr marL="9525" marR="9525" marT="9525" marB="0" anchor="ctr"/>
                </a:tc>
              </a:tr>
              <a:tr h="42418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烧伤创面动脉抽血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次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12.00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12.00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12.00</a:t>
                      </a:r>
                    </a:p>
                  </a:txBody>
                  <a:tcPr marL="9525" marR="9525" marT="9525" marB="0" anchor="ctr"/>
                </a:tc>
              </a:tr>
              <a:tr h="42418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彩色多普勒胃肠道超声检查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次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60.00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60.00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60.00</a:t>
                      </a:r>
                    </a:p>
                  </a:txBody>
                  <a:tcPr marL="9525" marR="9525" marT="9525" marB="0" anchor="ctr"/>
                </a:tc>
              </a:tr>
              <a:tr h="42418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普通输液器输液</a:t>
                      </a:r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(</a:t>
                      </a:r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第一组</a:t>
                      </a:r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指使用普通输液器一次输液一组或多组输液时的第一组。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次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5.00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5.00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5.00</a:t>
                      </a:r>
                    </a:p>
                  </a:txBody>
                  <a:tcPr marL="9525" marR="9525" marT="9525" marB="0" anchor="ctr"/>
                </a:tc>
              </a:tr>
              <a:tr h="42418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闭光输液器输液</a:t>
                      </a:r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(</a:t>
                      </a:r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第一组</a:t>
                      </a:r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指使用闭光输液器一次输液一组或多组输液时的第一组。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次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10.00</a:t>
                      </a:r>
                    </a:p>
                  </a:txBody>
                  <a:tcPr marL="9525" marR="9525" marT="9525" marB="0" anchor="ctr"/>
                </a:tc>
              </a:tr>
              <a:tr h="42418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静脉输液</a:t>
                      </a:r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(</a:t>
                      </a:r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第二组起）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组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1.00</a:t>
                      </a:r>
                    </a:p>
                  </a:txBody>
                  <a:tcPr marL="9525" marR="9525" marT="9525" marB="0" anchor="ctr"/>
                </a:tc>
              </a:tr>
              <a:tr h="42418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静脉输血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次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5.00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3.00</a:t>
                      </a:r>
                    </a:p>
                  </a:txBody>
                  <a:tcPr marL="9525" marR="9525" marT="9525" marB="0" anchor="ctr"/>
                </a:tc>
              </a:tr>
              <a:tr h="42418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微量泵、输液泵使用费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 dirty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（</a:t>
                      </a:r>
                      <a:r>
                        <a:rPr lang="en-US" altLang="zh-CN" sz="1400" b="0" i="0" u="none" strike="noStrike" dirty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10</a:t>
                      </a:r>
                      <a:r>
                        <a:rPr lang="zh-CN" altLang="en-US" sz="1400" b="0" i="0" u="none" strike="noStrike" dirty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年</a:t>
                      </a:r>
                      <a:r>
                        <a:rPr lang="en-US" altLang="zh-CN" sz="1400" b="0" i="0" u="none" strike="noStrike" dirty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10</a:t>
                      </a:r>
                      <a:r>
                        <a:rPr lang="zh-CN" altLang="en-US" sz="1400" b="0" i="0" u="none" strike="noStrike" dirty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月省修订和调整项目）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小时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2.00</a:t>
                      </a:r>
                    </a:p>
                  </a:txBody>
                  <a:tcPr marL="9525" marR="9525" marT="9525" marB="0" anchor="ctr"/>
                </a:tc>
              </a:tr>
              <a:tr h="42418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小儿头皮静脉输液（第一组）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 dirty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（</a:t>
                      </a:r>
                      <a:r>
                        <a:rPr lang="en-US" altLang="zh-CN" sz="1400" b="0" i="0" u="none" strike="noStrike" dirty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10</a:t>
                      </a:r>
                      <a:r>
                        <a:rPr lang="zh-CN" altLang="en-US" sz="1400" b="0" i="0" u="none" strike="noStrike" dirty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年</a:t>
                      </a:r>
                      <a:r>
                        <a:rPr lang="en-US" altLang="zh-CN" sz="1400" b="0" i="0" u="none" strike="noStrike" dirty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10</a:t>
                      </a:r>
                      <a:r>
                        <a:rPr lang="zh-CN" altLang="en-US" sz="1400" b="0" i="0" u="none" strike="noStrike" dirty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月省修订和调整项目）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次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10.00</a:t>
                      </a:r>
                    </a:p>
                  </a:txBody>
                  <a:tcPr marL="9525" marR="9525" marT="9525" marB="0" anchor="ctr"/>
                </a:tc>
              </a:tr>
              <a:tr h="42418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小儿头皮静脉输液</a:t>
                      </a:r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(</a:t>
                      </a:r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第二组起</a:t>
                      </a:r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组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1.00</a:t>
                      </a:r>
                    </a:p>
                  </a:txBody>
                  <a:tcPr marL="9525" marR="9525" marT="9525" marB="0" anchor="ctr"/>
                </a:tc>
              </a:tr>
              <a:tr h="42418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彩色多普勒胸部超声检查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含肺、胸腔、纵隔。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次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60.00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60.00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60.00</a:t>
                      </a:r>
                    </a:p>
                  </a:txBody>
                  <a:tcPr marL="9525" marR="9525" marT="9525" marB="0" anchor="ctr"/>
                </a:tc>
              </a:tr>
              <a:tr h="42418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彩色多普勒腹部超声检查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含肝、胆、胰、脾、双肾。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次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60.00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60.00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60.00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59315" y="0"/>
            <a:ext cx="1057275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昆明市晋宁区妇幼健康服务中心</a:t>
            </a:r>
            <a:endParaRPr lang="zh-CN" altLang="en-US" sz="32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7" name="图片 6" descr="微信图片_2020102908290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525433" y="2"/>
            <a:ext cx="1666566" cy="1666566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advClick="0" advTm="10000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1238048" y="233680"/>
          <a:ext cx="9058142" cy="662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9008"/>
                <a:gridCol w="2762655"/>
                <a:gridCol w="787941"/>
                <a:gridCol w="1108953"/>
                <a:gridCol w="892360"/>
                <a:gridCol w="1067225"/>
              </a:tblGrid>
              <a:tr h="42418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CN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项目名称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项目内容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单位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一类价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二类价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三类价</a:t>
                      </a:r>
                      <a:endParaRPr lang="zh-CN" altLang="en-US" dirty="0"/>
                    </a:p>
                  </a:txBody>
                  <a:tcPr/>
                </a:tc>
              </a:tr>
              <a:tr h="42418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彩色多普勒泌尿系超声检查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含双肾、输尿管、膀胱、前列腺。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次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60.00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60.00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60.00</a:t>
                      </a:r>
                    </a:p>
                  </a:txBody>
                  <a:tcPr marL="9525" marR="9525" marT="9525" marB="0" anchor="ctr"/>
                </a:tc>
              </a:tr>
              <a:tr h="42418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彩色多普勒妇科超声检查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含子宫、附件、膀胱及周围组织。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次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60.00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60.00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60.00</a:t>
                      </a:r>
                    </a:p>
                  </a:txBody>
                  <a:tcPr marL="9525" marR="9525" marT="9525" marB="0" anchor="ctr"/>
                </a:tc>
              </a:tr>
              <a:tr h="42418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 dirty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彩色多普勒产科超声检查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含胎儿、宫腔。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次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60.00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60.00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60.00</a:t>
                      </a:r>
                    </a:p>
                  </a:txBody>
                  <a:tcPr marL="9525" marR="9525" marT="9525" marB="0" anchor="ctr"/>
                </a:tc>
              </a:tr>
              <a:tr h="42418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彩色多普勒产科超声检查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含胎儿、宫腔。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次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60.00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60.00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60.00</a:t>
                      </a:r>
                    </a:p>
                  </a:txBody>
                  <a:tcPr marL="9525" marR="9525" marT="9525" marB="0" anchor="ctr"/>
                </a:tc>
              </a:tr>
              <a:tr h="42418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彩色多普勒乳腺及其引流区淋巴结超声检查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次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40.00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40.00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40.00</a:t>
                      </a:r>
                    </a:p>
                  </a:txBody>
                  <a:tcPr marL="9525" marR="9525" marT="9525" marB="0" anchor="ctr"/>
                </a:tc>
              </a:tr>
              <a:tr h="42418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彩色多普勒肢体软组织超声检查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包括上肢或下肢。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次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40.00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40.00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40.00</a:t>
                      </a:r>
                    </a:p>
                  </a:txBody>
                  <a:tcPr marL="9525" marR="9525" marT="9525" marB="0" anchor="ctr"/>
                </a:tc>
              </a:tr>
              <a:tr h="42418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 dirty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彩色多普勒男性生殖器官超声检查（</a:t>
                      </a:r>
                      <a:r>
                        <a:rPr lang="en-US" altLang="zh-CN" sz="1400" b="0" i="0" u="none" strike="noStrike" dirty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09</a:t>
                      </a:r>
                      <a:r>
                        <a:rPr lang="zh-CN" altLang="en-US" sz="1400" b="0" i="0" u="none" strike="noStrike" dirty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年</a:t>
                      </a:r>
                      <a:r>
                        <a:rPr lang="en-US" altLang="zh-CN" sz="1400" b="0" i="0" u="none" strike="noStrike" dirty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9</a:t>
                      </a:r>
                      <a:r>
                        <a:rPr lang="zh-CN" altLang="en-US" sz="1400" b="0" i="0" u="none" strike="noStrike" dirty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月</a:t>
                      </a:r>
                      <a:r>
                        <a:rPr lang="en-US" altLang="zh-CN" sz="1400" b="0" i="0" u="none" strike="noStrike" dirty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1</a:t>
                      </a:r>
                      <a:r>
                        <a:rPr lang="zh-CN" altLang="en-US" sz="1400" b="0" i="0" u="none" strike="noStrike" dirty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日执行省修订和调整项目）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 dirty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含阴囊、双侧睾丸、附睾、输精管、精索、前列腺。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次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i="0" u="none" strike="noStrike" kern="1200" dirty="0" smtClean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+mn-ea"/>
                          <a:cs typeface="+mn-cs"/>
                        </a:rPr>
                        <a:t>60.00</a:t>
                      </a:r>
                      <a:endParaRPr lang="en-US" altLang="zh-CN" sz="1100" b="0" i="0" u="none" strike="noStrike" kern="12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i="0" u="none" strike="noStrike" kern="1200" dirty="0" smtClean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+mn-ea"/>
                          <a:cs typeface="+mn-cs"/>
                        </a:rPr>
                        <a:t>60.00</a:t>
                      </a:r>
                      <a:endParaRPr lang="en-US" altLang="zh-CN" sz="1100" b="0" i="0" u="none" strike="noStrike" kern="12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i="0" u="none" strike="noStrike" kern="1200" dirty="0" smtClean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+mn-ea"/>
                          <a:cs typeface="+mn-cs"/>
                        </a:rPr>
                        <a:t>60.00</a:t>
                      </a:r>
                      <a:endParaRPr lang="en-US" altLang="zh-CN" sz="1100" b="0" i="0" u="none" strike="noStrike" kern="12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42418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彩色多普勒颅腔超声检查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 dirty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次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i="0" u="none" strike="noStrike" kern="1200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+mn-ea"/>
                          <a:cs typeface="+mn-cs"/>
                        </a:rPr>
                        <a:t>40.00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i="0" u="none" strike="noStrike" kern="1200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+mn-ea"/>
                          <a:cs typeface="+mn-cs"/>
                        </a:rPr>
                        <a:t>40.00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i="0" u="none" strike="noStrike" kern="1200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+mn-ea"/>
                          <a:cs typeface="+mn-cs"/>
                        </a:rPr>
                        <a:t>40.00</a:t>
                      </a:r>
                    </a:p>
                  </a:txBody>
                  <a:tcPr marL="9525" marR="9525" marT="9525" marB="0" anchor="ctr"/>
                </a:tc>
              </a:tr>
              <a:tr h="42418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彩色多普勒体表肿物超声检查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 dirty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次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i="0" u="none" strike="noStrike" kern="1200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+mn-ea"/>
                          <a:cs typeface="+mn-cs"/>
                        </a:rPr>
                        <a:t>40.00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i="0" u="none" strike="noStrike" kern="1200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+mn-ea"/>
                          <a:cs typeface="+mn-cs"/>
                        </a:rPr>
                        <a:t>40.00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i="0" u="none" strike="noStrike" kern="1200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+mn-ea"/>
                          <a:cs typeface="+mn-cs"/>
                        </a:rPr>
                        <a:t>40.00</a:t>
                      </a:r>
                    </a:p>
                  </a:txBody>
                  <a:tcPr marL="9525" marR="9525" marT="9525" marB="0" anchor="ctr"/>
                </a:tc>
              </a:tr>
              <a:tr h="42418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彩色多普勒关节超声检查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 dirty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次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i="0" u="none" strike="noStrike" kern="1200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+mn-ea"/>
                          <a:cs typeface="+mn-cs"/>
                        </a:rPr>
                        <a:t>40.00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i="0" u="none" strike="noStrike" kern="1200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+mn-ea"/>
                          <a:cs typeface="+mn-cs"/>
                        </a:rPr>
                        <a:t>40.00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i="0" u="none" strike="noStrike" kern="1200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+mn-ea"/>
                          <a:cs typeface="+mn-cs"/>
                        </a:rPr>
                        <a:t>40.00</a:t>
                      </a:r>
                    </a:p>
                  </a:txBody>
                  <a:tcPr marL="9525" marR="9525" marT="9525" marB="0" anchor="ctr"/>
                </a:tc>
              </a:tr>
              <a:tr h="42418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 dirty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彩色多普勒腹膜后肿物超声检查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 dirty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（</a:t>
                      </a:r>
                      <a:r>
                        <a:rPr lang="en-US" altLang="zh-CN" sz="1400" b="0" i="0" u="none" strike="noStrike" dirty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09</a:t>
                      </a:r>
                      <a:r>
                        <a:rPr lang="zh-CN" altLang="en-US" sz="1400" b="0" i="0" u="none" strike="noStrike" dirty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年</a:t>
                      </a:r>
                      <a:r>
                        <a:rPr lang="en-US" altLang="zh-CN" sz="1400" b="0" i="0" u="none" strike="noStrike" dirty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9</a:t>
                      </a:r>
                      <a:r>
                        <a:rPr lang="zh-CN" altLang="en-US" sz="1400" b="0" i="0" u="none" strike="noStrike" dirty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月</a:t>
                      </a:r>
                      <a:r>
                        <a:rPr lang="en-US" altLang="zh-CN" sz="1400" b="0" i="0" u="none" strike="noStrike" dirty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1</a:t>
                      </a:r>
                      <a:r>
                        <a:rPr lang="zh-CN" altLang="en-US" sz="1400" b="0" i="0" u="none" strike="noStrike" dirty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日省新增项目）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次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i="0" u="none" strike="noStrike" kern="1200" dirty="0" smtClean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+mn-ea"/>
                          <a:cs typeface="+mn-cs"/>
                        </a:rPr>
                        <a:t>60.00</a:t>
                      </a:r>
                      <a:endParaRPr lang="en-US" altLang="zh-CN" sz="1100" b="0" i="0" u="none" strike="noStrike" kern="12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i="0" u="none" strike="noStrike" kern="1200" dirty="0" smtClean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+mn-ea"/>
                          <a:cs typeface="+mn-cs"/>
                        </a:rPr>
                        <a:t>60.00</a:t>
                      </a:r>
                      <a:endParaRPr lang="en-US" altLang="zh-CN" sz="1100" b="0" i="0" u="none" strike="noStrike" kern="12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i="0" u="none" strike="noStrike" kern="1200" dirty="0" smtClean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+mn-ea"/>
                          <a:cs typeface="+mn-cs"/>
                        </a:rPr>
                        <a:t>60.00</a:t>
                      </a:r>
                      <a:endParaRPr lang="en-US" altLang="zh-CN" sz="1100" b="0" i="0" u="none" strike="noStrike" kern="12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42418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彩色多普勒其它部位超声检查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次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i="0" u="none" strike="noStrike" kern="1200" dirty="0" smtClean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+mn-ea"/>
                          <a:cs typeface="+mn-cs"/>
                        </a:rPr>
                        <a:t>40.00</a:t>
                      </a:r>
                      <a:endParaRPr lang="en-US" altLang="zh-CN" sz="1100" b="0" i="0" u="none" strike="noStrike" kern="12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i="0" u="none" strike="noStrike" kern="1200" dirty="0" smtClean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+mn-ea"/>
                          <a:cs typeface="+mn-cs"/>
                        </a:rPr>
                        <a:t>40.00</a:t>
                      </a:r>
                      <a:endParaRPr lang="en-US" altLang="zh-CN" sz="1100" b="0" i="0" u="none" strike="noStrike" kern="12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i="0" u="none" strike="noStrike" kern="1200" dirty="0" smtClean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+mn-ea"/>
                          <a:cs typeface="+mn-cs"/>
                        </a:rPr>
                        <a:t>40.00</a:t>
                      </a:r>
                      <a:endParaRPr lang="en-US" altLang="zh-CN" sz="1100" b="0" i="0" u="none" strike="noStrike" kern="120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42418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颅内段血管彩色多普勒超声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次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60.00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60.00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60.00</a:t>
                      </a:r>
                    </a:p>
                  </a:txBody>
                  <a:tcPr marL="9525" marR="9525" marT="9525" marB="0" anchor="ctr"/>
                </a:tc>
              </a:tr>
              <a:tr h="42418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球后全部血管彩色多普勒超声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次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50.00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50.00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50.00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59315" y="0"/>
            <a:ext cx="1057275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昆明市晋宁区妇幼健康服务中心</a:t>
            </a:r>
            <a:endParaRPr lang="zh-CN" altLang="en-US" sz="32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7" name="图片 6" descr="微信图片_2020102908290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392697" y="2"/>
            <a:ext cx="1799302" cy="1799302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advClick="0" advTm="10000">
    <p:wipe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1247775" y="257174"/>
          <a:ext cx="9058142" cy="6507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2821"/>
                <a:gridCol w="3171217"/>
                <a:gridCol w="758757"/>
                <a:gridCol w="992221"/>
                <a:gridCol w="943583"/>
                <a:gridCol w="889543"/>
              </a:tblGrid>
              <a:tr h="42418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CN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项目名称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项目内容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单位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一类价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二类价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三类价</a:t>
                      </a:r>
                      <a:endParaRPr lang="zh-CN" altLang="en-US" dirty="0"/>
                    </a:p>
                  </a:txBody>
                  <a:tcPr/>
                </a:tc>
              </a:tr>
              <a:tr h="42418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颈部血管彩色多普勒超声</a:t>
                      </a:r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(</a:t>
                      </a:r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第一组</a:t>
                      </a:r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指一次检查两根血管或检查多根血管时的第一组血管。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次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40.00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40.00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40.00</a:t>
                      </a:r>
                    </a:p>
                  </a:txBody>
                  <a:tcPr marL="9525" marR="9525" marT="9525" marB="0" anchor="ctr"/>
                </a:tc>
              </a:tr>
              <a:tr h="42418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颈部血管彩色多普勒超声</a:t>
                      </a:r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(</a:t>
                      </a:r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第二组起）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组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20.00</a:t>
                      </a:r>
                    </a:p>
                  </a:txBody>
                  <a:tcPr marL="9525" marR="9525" marT="9525" marB="0" anchor="ctr"/>
                </a:tc>
              </a:tr>
              <a:tr h="42418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门静脉系彩色多普勒超声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次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40.00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40.00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40.00</a:t>
                      </a:r>
                    </a:p>
                  </a:txBody>
                  <a:tcPr marL="9525" marR="9525" marT="9525" marB="0" anchor="ctr"/>
                </a:tc>
              </a:tr>
              <a:tr h="42418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胸腹部大血管彩色多普勒超声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次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60.00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60.00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60.00</a:t>
                      </a:r>
                    </a:p>
                  </a:txBody>
                  <a:tcPr marL="9525" marR="9525" marT="9525" marB="0" anchor="ctr"/>
                </a:tc>
              </a:tr>
              <a:tr h="42418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四肢血管彩色多普勒超声</a:t>
                      </a:r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(</a:t>
                      </a:r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第一组</a:t>
                      </a:r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指一次检查两根血管或检查多根血管时的第一组血管。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次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60.00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60.00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60.00</a:t>
                      </a:r>
                    </a:p>
                  </a:txBody>
                  <a:tcPr marL="9525" marR="9525" marT="9525" marB="0" anchor="ctr"/>
                </a:tc>
              </a:tr>
              <a:tr h="42418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四肢血管彩色多普勒超声</a:t>
                      </a:r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(</a:t>
                      </a:r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第二组起）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组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30.00</a:t>
                      </a:r>
                    </a:p>
                  </a:txBody>
                  <a:tcPr marL="9525" marR="9525" marT="9525" marB="0" anchor="ctr"/>
                </a:tc>
              </a:tr>
              <a:tr h="42418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双肾及肾血管彩色多普勒超声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次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40.00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40.00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40.00</a:t>
                      </a:r>
                    </a:p>
                  </a:txBody>
                  <a:tcPr marL="9525" marR="9525" marT="9525" marB="0" anchor="ctr"/>
                </a:tc>
              </a:tr>
              <a:tr h="42418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血清总胆红素测定（干化学法）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10.00</a:t>
                      </a:r>
                    </a:p>
                  </a:txBody>
                  <a:tcPr marL="9525" marR="9525" marT="9525" marB="0" anchor="ctr"/>
                </a:tc>
              </a:tr>
              <a:tr h="42418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血清总胆红素测定（化学法、酶促法等）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5.00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5.00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5.00</a:t>
                      </a:r>
                    </a:p>
                  </a:txBody>
                  <a:tcPr marL="9525" marR="9525" marT="9525" marB="0" anchor="ctr"/>
                </a:tc>
              </a:tr>
              <a:tr h="42418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血清直接胆红素测定</a:t>
                      </a:r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(</a:t>
                      </a:r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干化学法</a:t>
                      </a:r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10.00</a:t>
                      </a:r>
                    </a:p>
                  </a:txBody>
                  <a:tcPr marL="9525" marR="9525" marT="9525" marB="0" anchor="ctr"/>
                </a:tc>
              </a:tr>
              <a:tr h="42418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血清直接胆红素测定（化学法、酶促法等）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5.00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5.00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5.00</a:t>
                      </a:r>
                    </a:p>
                  </a:txBody>
                  <a:tcPr marL="9525" marR="9525" marT="9525" marB="0" anchor="ctr"/>
                </a:tc>
              </a:tr>
              <a:tr h="42418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血清间接胆红素测定</a:t>
                      </a:r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(</a:t>
                      </a:r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干化学法</a:t>
                      </a:r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10.00</a:t>
                      </a:r>
                    </a:p>
                  </a:txBody>
                  <a:tcPr marL="9525" marR="9525" marT="9525" marB="0" anchor="ctr"/>
                </a:tc>
              </a:tr>
              <a:tr h="42418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血清间接胆红素测定（手工法、速率法等）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5.00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5.00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5.00</a:t>
                      </a:r>
                    </a:p>
                  </a:txBody>
                  <a:tcPr marL="9525" marR="9525" marT="9525" marB="0" anchor="ctr"/>
                </a:tc>
              </a:tr>
              <a:tr h="42418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血清</a:t>
                      </a:r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δ-</a:t>
                      </a:r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胆红素测定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5.00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5.00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5.00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59315" y="0"/>
            <a:ext cx="1057275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昆明市晋宁区妇幼健康服务中心</a:t>
            </a:r>
            <a:endParaRPr lang="zh-CN" altLang="en-US" sz="32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7" name="图片 6" descr="微信图片_2020102908290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392697" y="2"/>
            <a:ext cx="1799302" cy="1799302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advClick="0" advTm="10000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1247775" y="257174"/>
          <a:ext cx="9058142" cy="64592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1578"/>
                <a:gridCol w="1687923"/>
                <a:gridCol w="856428"/>
                <a:gridCol w="1170812"/>
                <a:gridCol w="1214176"/>
                <a:gridCol w="1067225"/>
              </a:tblGrid>
              <a:tr h="42418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CN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项目名称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项目内容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单位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一类价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二类价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三类价</a:t>
                      </a:r>
                      <a:endParaRPr lang="zh-CN" altLang="en-US" dirty="0"/>
                    </a:p>
                  </a:txBody>
                  <a:tcPr/>
                </a:tc>
              </a:tr>
              <a:tr h="42418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血清总胆汁酸测定（干化学法）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16.00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16.00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16.00</a:t>
                      </a:r>
                    </a:p>
                  </a:txBody>
                  <a:tcPr marL="9525" marR="9525" marT="9525" marB="0" anchor="ctr"/>
                </a:tc>
              </a:tr>
              <a:tr h="42418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血清总胆汁酸测定</a:t>
                      </a:r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(</a:t>
                      </a:r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化学法、比色法、酶促法等</a:t>
                      </a:r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8.00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8.00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8.00</a:t>
                      </a:r>
                    </a:p>
                  </a:txBody>
                  <a:tcPr marL="9525" marR="9525" marT="9525" marB="0" anchor="ctr"/>
                </a:tc>
              </a:tr>
              <a:tr h="42418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血浆氨测定（干化学法）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30.00</a:t>
                      </a:r>
                    </a:p>
                  </a:txBody>
                  <a:tcPr marL="9525" marR="9525" marT="9525" marB="0" anchor="ctr"/>
                </a:tc>
              </a:tr>
              <a:tr h="42418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血浆氨测定（酶促法等）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15.00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15.00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15.00</a:t>
                      </a:r>
                    </a:p>
                  </a:txBody>
                  <a:tcPr marL="9525" marR="9525" marT="9525" marB="0" anchor="ctr"/>
                </a:tc>
              </a:tr>
              <a:tr h="42418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血清天门冬氨酸氨基转移酶测定（干化学法）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10.00</a:t>
                      </a:r>
                    </a:p>
                  </a:txBody>
                  <a:tcPr marL="9525" marR="9525" marT="9525" marB="0" anchor="ctr"/>
                </a:tc>
              </a:tr>
              <a:tr h="42418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血清天门冬氨酸氨基转移酶测定（手工法、速率法等）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5.00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5.00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5.00</a:t>
                      </a:r>
                    </a:p>
                  </a:txBody>
                  <a:tcPr marL="9525" marR="9525" marT="9525" marB="0" anchor="ctr"/>
                </a:tc>
              </a:tr>
              <a:tr h="42418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血清</a:t>
                      </a:r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γ-</a:t>
                      </a:r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谷氨酰基转移酶测定（干化学法）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10.00</a:t>
                      </a:r>
                    </a:p>
                  </a:txBody>
                  <a:tcPr marL="9525" marR="9525" marT="9525" marB="0" anchor="ctr"/>
                </a:tc>
              </a:tr>
              <a:tr h="42418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血清</a:t>
                      </a:r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γ-</a:t>
                      </a:r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谷氨酰基转移酶测定（手工法、速率法等）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5.00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5.00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5.00</a:t>
                      </a:r>
                    </a:p>
                  </a:txBody>
                  <a:tcPr marL="9525" marR="9525" marT="9525" marB="0" anchor="ctr"/>
                </a:tc>
              </a:tr>
              <a:tr h="42418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血清</a:t>
                      </a:r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γ-</a:t>
                      </a:r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谷氨酰基转移酶同工酶电泳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10.00</a:t>
                      </a:r>
                    </a:p>
                  </a:txBody>
                  <a:tcPr marL="9525" marR="9525" marT="9525" marB="0" anchor="ctr"/>
                </a:tc>
              </a:tr>
              <a:tr h="42418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血清碱性磷酸酶测定</a:t>
                      </a:r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(</a:t>
                      </a:r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干化学法</a:t>
                      </a:r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10.00</a:t>
                      </a:r>
                    </a:p>
                  </a:txBody>
                  <a:tcPr marL="9525" marR="9525" marT="9525" marB="0" anchor="ctr"/>
                </a:tc>
              </a:tr>
              <a:tr h="42418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血清碱性磷酸酶测定（手工法、速率法等）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5.00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5.00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5.00</a:t>
                      </a:r>
                    </a:p>
                  </a:txBody>
                  <a:tcPr marL="9525" marR="9525" marT="9525" marB="0" anchor="ctr"/>
                </a:tc>
              </a:tr>
              <a:tr h="42418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血清碱性磷酸酶同工酶电泳分析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15.00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15.00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15.00</a:t>
                      </a:r>
                    </a:p>
                  </a:txBody>
                  <a:tcPr marL="9525" marR="9525" marT="9525" marB="0" anchor="ctr"/>
                </a:tc>
              </a:tr>
              <a:tr h="42418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血清骨型碱性磷酸酶质量测定（化学发光法）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15.00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15.00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15.00</a:t>
                      </a:r>
                    </a:p>
                  </a:txBody>
                  <a:tcPr marL="9525" marR="9525" marT="9525" marB="0" anchor="ctr"/>
                </a:tc>
              </a:tr>
              <a:tr h="42418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血清骨型碱性磷酸酶质量测定（放免法、酶免法等）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10.00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59315" y="0"/>
            <a:ext cx="1057275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昆明市晋宁区妇幼健康服务中心</a:t>
            </a:r>
            <a:endParaRPr lang="zh-CN" altLang="en-US" sz="32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7" name="图片 6" descr="微信图片_2020102908290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392697" y="2"/>
            <a:ext cx="1799302" cy="1799302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advClick="0" advTm="10000"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1247775" y="257174"/>
          <a:ext cx="9058142" cy="6362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7297"/>
                <a:gridCol w="1507788"/>
                <a:gridCol w="1240844"/>
                <a:gridCol w="1170812"/>
                <a:gridCol w="1214176"/>
                <a:gridCol w="1067225"/>
              </a:tblGrid>
              <a:tr h="42418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CN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项目名称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项目内容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单位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一类价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二类价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三类价</a:t>
                      </a:r>
                      <a:endParaRPr lang="zh-CN" altLang="en-US" dirty="0"/>
                    </a:p>
                  </a:txBody>
                  <a:tcPr/>
                </a:tc>
              </a:tr>
              <a:tr h="42418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血清胆碱脂酶测定（干化学法）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10.00</a:t>
                      </a:r>
                    </a:p>
                  </a:txBody>
                  <a:tcPr marL="9525" marR="9525" marT="9525" marB="0" anchor="ctr"/>
                </a:tc>
              </a:tr>
              <a:tr h="42418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血清胆碱脂酶测定（速率法等）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5.00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5.00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5.00</a:t>
                      </a:r>
                    </a:p>
                  </a:txBody>
                  <a:tcPr marL="9525" marR="9525" marT="9525" marB="0" anchor="ctr"/>
                </a:tc>
              </a:tr>
              <a:tr h="42418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血清单胺氧化酶测定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5.00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5.00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5.00</a:t>
                      </a:r>
                    </a:p>
                  </a:txBody>
                  <a:tcPr marL="9525" marR="9525" marT="9525" marB="0" anchor="ctr"/>
                </a:tc>
              </a:tr>
              <a:tr h="42418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血清</a:t>
                      </a:r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5′</a:t>
                      </a:r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核苷酸酶测定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5.00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5.00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5.00</a:t>
                      </a:r>
                    </a:p>
                  </a:txBody>
                  <a:tcPr marL="9525" marR="9525" marT="9525" marB="0" anchor="ctr"/>
                </a:tc>
              </a:tr>
              <a:tr h="42418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血清</a:t>
                      </a:r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α-L-</a:t>
                      </a:r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岩藻糖苷酶测定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10.00</a:t>
                      </a:r>
                    </a:p>
                  </a:txBody>
                  <a:tcPr marL="9525" marR="9525" marT="9525" marB="0" anchor="ctr"/>
                </a:tc>
              </a:tr>
              <a:tr h="42418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血清</a:t>
                      </a:r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Ⅳ</a:t>
                      </a:r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型胶原测定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10.00</a:t>
                      </a:r>
                    </a:p>
                  </a:txBody>
                  <a:tcPr marL="9525" marR="9525" marT="9525" marB="0" anchor="ctr"/>
                </a:tc>
              </a:tr>
              <a:tr h="42418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血清</a:t>
                      </a:r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Ⅲ</a:t>
                      </a:r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型胶原测定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10.00</a:t>
                      </a:r>
                    </a:p>
                  </a:txBody>
                  <a:tcPr marL="9525" marR="9525" marT="9525" marB="0" anchor="ctr"/>
                </a:tc>
              </a:tr>
              <a:tr h="42418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血清层粘连蛋白测定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10.00</a:t>
                      </a:r>
                    </a:p>
                  </a:txBody>
                  <a:tcPr marL="9525" marR="9525" marT="9525" marB="0" anchor="ctr"/>
                </a:tc>
              </a:tr>
              <a:tr h="42418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 dirty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血清纤维连接蛋白测定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10.00</a:t>
                      </a:r>
                    </a:p>
                  </a:txBody>
                  <a:tcPr marL="9525" marR="9525" marT="9525" marB="0" anchor="ctr"/>
                </a:tc>
              </a:tr>
              <a:tr h="42418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 dirty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宫颈分泌物快速纤维连接蛋白测定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次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20.00</a:t>
                      </a:r>
                    </a:p>
                  </a:txBody>
                  <a:tcPr marL="9525" marR="9525" marT="9525" marB="0" anchor="ctr"/>
                </a:tc>
              </a:tr>
              <a:tr h="424180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424180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424180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424180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59315" y="0"/>
            <a:ext cx="1057275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昆明市晋宁区妇幼健康服务中心</a:t>
            </a:r>
            <a:endParaRPr lang="zh-CN" altLang="en-US" sz="32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7" name="图片 6" descr="微信图片_2020102908290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392697" y="2"/>
            <a:ext cx="1799302" cy="1799302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advClick="0" advTm="10000">
    <p:pull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1246</Words>
  <Application>WPS 演示</Application>
  <PresentationFormat>自定义</PresentationFormat>
  <Paragraphs>487</Paragraphs>
  <Slides>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Office 主题​​</vt:lpstr>
      <vt:lpstr>幻灯片 1</vt:lpstr>
      <vt:lpstr>幻灯片 2</vt:lpstr>
      <vt:lpstr>幻灯片 3</vt:lpstr>
      <vt:lpstr>幻灯片 4</vt:lpstr>
      <vt:lpstr>幻灯片 5</vt:lpstr>
      <vt:lpstr>幻灯片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X</dc:creator>
  <cp:lastModifiedBy>BFWSY</cp:lastModifiedBy>
  <cp:revision>194</cp:revision>
  <dcterms:created xsi:type="dcterms:W3CDTF">2019-06-19T02:08:00Z</dcterms:created>
  <dcterms:modified xsi:type="dcterms:W3CDTF">2022-10-02T10:41:54Z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2052-11.1.0.11115</vt:lpwstr>
  </property>
  <property fmtid="{D5CDD505-2E9C-101B-9397-08002B2CF9AE}" pid="3" name="ICV">
    <vt:lpwstr>7DEB8134BAB748CCA832978CC7DB25CF</vt:lpwstr>
  </property>
</Properties>
</file>